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7"/>
  </p:notesMasterIdLst>
  <p:sldIdLst>
    <p:sldId id="3228" r:id="rId5"/>
    <p:sldId id="548" r:id="rId6"/>
    <p:sldId id="3304" r:id="rId8"/>
    <p:sldId id="3255" r:id="rId9"/>
    <p:sldId id="3256" r:id="rId10"/>
    <p:sldId id="3345" r:id="rId11"/>
    <p:sldId id="3258" r:id="rId12"/>
    <p:sldId id="3324" r:id="rId13"/>
    <p:sldId id="3321" r:id="rId14"/>
    <p:sldId id="3261" r:id="rId15"/>
    <p:sldId id="3308" r:id="rId16"/>
    <p:sldId id="3341" r:id="rId17"/>
    <p:sldId id="3342" r:id="rId18"/>
    <p:sldId id="3343" r:id="rId19"/>
    <p:sldId id="3344" r:id="rId20"/>
    <p:sldId id="3312" r:id="rId21"/>
    <p:sldId id="3309" r:id="rId22"/>
    <p:sldId id="3285" r:id="rId23"/>
    <p:sldId id="3318" r:id="rId24"/>
    <p:sldId id="3272" r:id="rId25"/>
    <p:sldId id="3319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0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The reason</a:t>
            </a:r>
            <a:r>
              <a:rPr lang="en-US" altLang="zh-CN"/>
              <a:t> </a:t>
            </a:r>
            <a:r>
              <a:rPr lang="zh-CN" altLang="en-US"/>
              <a:t>for this is that the classifification token will later be used to predict the class</a:t>
            </a:r>
            <a:r>
              <a:rPr lang="en-US" altLang="zh-CN"/>
              <a:t> </a:t>
            </a:r>
            <a:r>
              <a:rPr lang="zh-CN" altLang="en-US"/>
              <a:t>probabilities in the final stage of the model</a:t>
            </a:r>
            <a:endParaRPr lang="zh-CN" altLang="en-US"/>
          </a:p>
          <a:p>
            <a:r>
              <a:rPr lang="zh-CN" altLang="en-US"/>
              <a:t>Thus, its corresponding attention</a:t>
            </a:r>
            <a:r>
              <a:rPr lang="en-US" altLang="zh-CN"/>
              <a:t> </a:t>
            </a:r>
            <a:r>
              <a:rPr lang="zh-CN" altLang="en-US"/>
              <a:t>weights show which tokens have more impact on the output classifification token.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As discussed earlier, our inverse transform</a:t>
            </a:r>
            <a:r>
              <a:rPr lang="en-US"/>
              <a:t> </a:t>
            </a:r>
            <a:r>
              <a:t>sampling approach based on the CDF of the scores does not hardly discard all</a:t>
            </a:r>
            <a:r>
              <a:rPr lang="en-US"/>
              <a:t> </a:t>
            </a:r>
            <a:r>
              <a:t>tokens with lower significance scores and hence provides a more diverse set of</a:t>
            </a:r>
            <a:r>
              <a:rPr lang="en-US"/>
              <a:t> </a:t>
            </a:r>
            <a:r>
              <a:t>tokens for the following layers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415" y="2632075"/>
            <a:ext cx="79082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AdaViT: Adaptive Vision Transformers for Efficient Image Recognition</a:t>
            </a:r>
            <a:endParaRPr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75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 i="1">
                <a:latin typeface="Times New Roman" panose="02020603050405020304" charset="0"/>
                <a:cs typeface="Times New Roman" panose="02020603050405020304" charset="0"/>
              </a:rPr>
              <a:t>CVPR 2022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893445"/>
            <a:ext cx="11089005" cy="522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49655"/>
            <a:ext cx="5502910" cy="5187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63445"/>
            <a:ext cx="5605780" cy="276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" y="1002030"/>
            <a:ext cx="6191250" cy="2914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7675" y="4157980"/>
            <a:ext cx="5886450" cy="1899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 fontAlgn="auto"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Patch selection:</a:t>
            </a:r>
            <a:endParaRPr lang="en-US" altLang="zh-CN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keeping only the most informative patch embeddings 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discarding the rest to speedup inference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36590" y="789305"/>
            <a:ext cx="5886450" cy="1899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 fontAlgn="auto"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Head Selection: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20575"/>
          <a:stretch>
            <a:fillRect/>
          </a:stretch>
        </p:blipFill>
        <p:spPr>
          <a:xfrm>
            <a:off x="315595" y="950595"/>
            <a:ext cx="5045710" cy="3912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05" y="2708275"/>
            <a:ext cx="5262245" cy="840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025" y="3710305"/>
            <a:ext cx="5043805" cy="2427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05" y="1403350"/>
            <a:ext cx="5262880" cy="127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1036320"/>
            <a:ext cx="5753735" cy="513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898650"/>
            <a:ext cx="2914650" cy="552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9775" y="950595"/>
            <a:ext cx="5886450" cy="715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 fontAlgn="auto"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Objective Function: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80" y="894080"/>
            <a:ext cx="5770880" cy="266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" y="3721735"/>
            <a:ext cx="5170805" cy="2519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930" y="3732530"/>
            <a:ext cx="5055235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0" y="1195705"/>
            <a:ext cx="7920355" cy="2388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10" y="3608070"/>
            <a:ext cx="7763510" cy="290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803910"/>
            <a:ext cx="8452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 brief procedure of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Inverse Transform Sampling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Gumbel-Max Trick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65" y="1490345"/>
            <a:ext cx="5932805" cy="387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912100" y="4422775"/>
                <a:ext cx="212788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...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00" y="4422775"/>
                <a:ext cx="2127885" cy="3371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H="1" flipV="1">
            <a:off x="7485380" y="4288790"/>
            <a:ext cx="812165" cy="22161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8223885" y="2470150"/>
            <a:ext cx="1053465" cy="33782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615680" y="2132965"/>
            <a:ext cx="27393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Times New Roman" panose="02020603050405020304" charset="0"/>
                <a:cs typeface="Cambria Math" panose="02040503050406030204" charset="0"/>
              </a:rPr>
              <a:t>此过程在反向传播中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Cambria Math" panose="02040503050406030204" charset="0"/>
              </a:rPr>
              <a:t>不可导</a:t>
            </a:r>
            <a:endParaRPr lang="en-US" altLang="zh-CN" sz="1600">
              <a:solidFill>
                <a:srgbClr val="C00000"/>
              </a:solidFill>
              <a:latin typeface="Times New Roman" panose="02020603050405020304" charset="0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8090" y="1165860"/>
            <a:ext cx="61448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1) </a:t>
            </a:r>
            <a:r>
              <a:rPr lang="en-US" altLang="zh-CN" sz="1600" u="sng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Cumulative distribution function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(CDF) of the </a:t>
            </a:r>
            <a:r>
              <a:rPr lang="en-US" altLang="zh-CN" sz="1600" u="sng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Gumbel distribution:</a:t>
            </a:r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542540" y="2062480"/>
                <a:ext cx="42818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2)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Standard Gumbel distribution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: 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)</a:t>
                </a:r>
                <a:endParaRPr lang="en-US" altLang="zh-CN" sz="160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2062480"/>
                <a:ext cx="4281805" cy="337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542540" y="2901950"/>
                <a:ext cx="65043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3) To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1600" b="1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from a Gumbel distribution using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inverse transform sampling</a:t>
                </a:r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: </a:t>
                </a:r>
                <a:endParaRPr lang="en-US" altLang="zh-CN" sz="1600" u="sng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2901950"/>
                <a:ext cx="6504305" cy="337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3732530" y="1503045"/>
                <a:ext cx="3324225" cy="4133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𝐶𝐷𝐹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;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)/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30" y="1503045"/>
                <a:ext cx="3324225" cy="4133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903980" y="2413635"/>
                <a:ext cx="2454910" cy="3854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𝐶𝐷𝐹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80" y="2413635"/>
                <a:ext cx="2454910" cy="385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744470" y="3213100"/>
                <a:ext cx="5300980" cy="16948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assume that: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𝜇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)/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𝛽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~</m:t>
                    </m:r>
                  </m:oMath>
                </a14:m>
                <a:r>
                  <a:rPr lang="en-US" altLang="zh-CN"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Uniform(0,1)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then: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𝐶𝐷𝐹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))</m:t>
                      </m:r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</a:rPr>
                  <a:t>finally:</a:t>
                </a:r>
                <a:endParaRPr lang="en-US" altLang="zh-CN" i="1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𝐶𝐷𝐹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 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(−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))</m:t>
                      </m:r>
                    </m:oMath>
                  </m:oMathPara>
                </a14:m>
                <a:endParaRPr lang="en-US" altLang="zh-CN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470" y="3213100"/>
                <a:ext cx="5300980" cy="16948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542540" y="4873625"/>
                <a:ext cx="6281420" cy="37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4) To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1600" b="1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𝒛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from the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𝑧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~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Gumbel(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𝑙𝑛𝑆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, 1 ), then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7030A0"/>
                        </a:solidFill>
                        <a:latin typeface="Times New Roman" panose="02020603050405020304" charset="0"/>
                        <a:ea typeface="MS Mincho" charset="0"/>
                        <a:cs typeface="Times New Roman" panose="02020603050405020304" charset="0"/>
                        <a:sym typeface="+mn-ea"/>
                      </a:rPr>
                      <m:t> 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))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:</m:t>
                    </m:r>
                  </m:oMath>
                </a14:m>
                <a:endParaRPr lang="en-US" altLang="zh-CN" sz="1600" i="1" u="sng">
                  <a:solidFill>
                    <a:srgbClr val="7030A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4873625"/>
                <a:ext cx="6281420" cy="3702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920365" y="5255895"/>
                <a:ext cx="5300980" cy="117030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assume that: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𝑙𝑛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then:</a:t>
                </a:r>
                <a:endParaRPr lang="en-US" altLang="zh-CN" sz="1600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5" y="5255895"/>
                <a:ext cx="5300980" cy="1170305"/>
              </a:xfrm>
              <a:prstGeom prst="rect">
                <a:avLst/>
              </a:prstGeom>
              <a:blipFill rotWithShape="1">
                <a:blip r:embed="rId8"/>
                <a:stretch>
                  <a:fillRect b="-89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183005" y="762635"/>
                <a:ext cx="1100899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Theorem:</a:t>
                </a:r>
                <a:r>
                  <a:rPr lang="en-US" altLang="zh-CN"/>
                  <a:t> </a:t>
                </a:r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</m:oMath>
                </a14:m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 be a discrete variable that follows the </a:t>
                </a:r>
                <a:r>
                  <a:rPr lang="en-US" altLang="zh-CN" sz="1600" i="1" u="sng">
                    <a:latin typeface="Times New Roman" panose="02020603050405020304" charset="0"/>
                    <a:cs typeface="Times New Roman" panose="02020603050405020304" charset="0"/>
                  </a:rPr>
                  <a:t>categorical distribution</a:t>
                </a:r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...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600" i="1">
                    <a:latin typeface="Cambria Math" panose="02040503050406030204" charset="0"/>
                    <a:cs typeface="Cambria Math" panose="02040503050406030204" charset="0"/>
                  </a:rPr>
                  <a:t>,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16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6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5" y="762635"/>
                <a:ext cx="11008995" cy="4603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3770" y="1494790"/>
            <a:ext cx="1428115" cy="671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420" y="4027170"/>
            <a:ext cx="1602105" cy="440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5025" y="3944620"/>
            <a:ext cx="802640" cy="231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rcRect b="8372"/>
          <a:stretch>
            <a:fillRect/>
          </a:stretch>
        </p:blipFill>
        <p:spPr>
          <a:xfrm>
            <a:off x="9761855" y="4276090"/>
            <a:ext cx="1927225" cy="30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893445"/>
            <a:ext cx="10243185" cy="4250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9005" y="5276850"/>
            <a:ext cx="1005713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0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Upperbound</a:t>
            </a: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original pretrained ViT model, with all patch embeddings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Random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random policies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Random+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the pretrained models are further finetuned with the random policies applied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685" y="176530"/>
            <a:ext cx="3753485" cy="2907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" y="3167380"/>
            <a:ext cx="11192510" cy="322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1933575"/>
            <a:ext cx="11104245" cy="265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922020"/>
            <a:ext cx="5334000" cy="5367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45" y="1714500"/>
            <a:ext cx="5961380" cy="313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871980"/>
            <a:ext cx="6267450" cy="3114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05" y="836295"/>
            <a:ext cx="5183505" cy="5434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1498600"/>
            <a:ext cx="11323955" cy="353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45" y="893445"/>
            <a:ext cx="7891780" cy="5487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3531870"/>
            <a:ext cx="8514080" cy="285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b="51580"/>
          <a:stretch>
            <a:fillRect/>
          </a:stretch>
        </p:blipFill>
        <p:spPr>
          <a:xfrm>
            <a:off x="1304925" y="803910"/>
            <a:ext cx="9387205" cy="2120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54282" r="57207"/>
          <a:stretch>
            <a:fillRect/>
          </a:stretch>
        </p:blipFill>
        <p:spPr>
          <a:xfrm>
            <a:off x="5132705" y="2307590"/>
            <a:ext cx="4816475" cy="240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1017905"/>
            <a:ext cx="6249035" cy="5161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12620"/>
            <a:ext cx="566928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Motivation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" y="950595"/>
            <a:ext cx="10729595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Vision transformer (ViT) achieving excellent performance owing to its multi-head self-attention (MSA) mechanism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intensive computational cost</a:t>
            </a:r>
            <a:endParaRPr sz="2000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scales up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drastically as the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numbers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of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patches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self-attention heads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and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transformer blocks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increase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large variations among images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their need for modeling long-range dependencies between patches differ.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 this end, proposing an </a:t>
            </a: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adaptive computation framework</a:t>
            </a: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(AdaViT) that :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learns to derive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usage policies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on which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patches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self-attention heads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and </a:t>
            </a:r>
            <a:r>
              <a:rPr lang="en-US" sz="2000" i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transformer blocks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improve inference efficiency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of ViT with a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minimal drop of accuracy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for image recognition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76620" y="1172210"/>
            <a:ext cx="6215380" cy="428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exploiting the redundancy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in ViT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- producing </a:t>
            </a:r>
            <a:r>
              <a:rPr lang="en-US" altLang="zh-CN" sz="2000" u="sng">
                <a:latin typeface="Times New Roman" panose="02020603050405020304" charset="0"/>
                <a:cs typeface="Times New Roman" panose="02020603050405020304" charset="0"/>
              </a:rPr>
              <a:t>instance-specific usage policies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on which </a:t>
            </a:r>
            <a:r>
              <a:rPr lang="en-US" altLang="zh-CN" sz="2000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patches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000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self-attention heads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2000" i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transformer blocks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to keep/activate throughout the network.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fewer computational resources are allocated for easy samples 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(top) while 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more are used for hard samples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(bottom)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reducing the overall computational cost with a minimal drop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of classification accuracy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Note that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: Green patches are activated in both figures.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893445"/>
            <a:ext cx="5029835" cy="544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540" y="1094740"/>
            <a:ext cx="1156462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en-US" sz="2000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T2T-ViT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proposes to use a deep-narrow structure and a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token-to-token module, achieving better accuracy and less computational cost than ViT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LeViT 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and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Swin Transformer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develop multi-stage network architectures with down-sampling and obtain better inference efficiency.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These methods, use a fixed network architecture for all input samples regardless of the redundancy in patches and network architecture for easy samples.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mNmNTk3ZTBiNGQxZGYzNTNkMzFhYzAzNGJmZDYyMTMifQ=="/>
  <p:tag name="KSO_WPP_MARK_KEY" val="0d13f0a1-2342-4069-9f76-0cbba9ecbfdd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3899</Words>
  <Application>WPS 演示</Application>
  <PresentationFormat>宽屏</PresentationFormat>
  <Paragraphs>275</Paragraphs>
  <Slides>21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等线</vt:lpstr>
      <vt:lpstr>微软雅黑</vt:lpstr>
      <vt:lpstr>Times New Roman</vt:lpstr>
      <vt:lpstr>Arial</vt:lpstr>
      <vt:lpstr>Arial Unicode MS</vt:lpstr>
      <vt:lpstr>等线 Light</vt:lpstr>
      <vt:lpstr>Calibri Light</vt:lpstr>
      <vt:lpstr>Cambria Math</vt:lpstr>
      <vt:lpstr>MS Mincho</vt:lpstr>
      <vt:lpstr>Segoe Print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...</cp:lastModifiedBy>
  <cp:revision>774</cp:revision>
  <dcterms:created xsi:type="dcterms:W3CDTF">2019-03-09T08:01:00Z</dcterms:created>
  <dcterms:modified xsi:type="dcterms:W3CDTF">2022-11-26T09:05:45Z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CC69128FAB7A47FC97E0E126288912BD</vt:lpwstr>
  </property>
</Properties>
</file>